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24/01/1441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00B050"/>
                </a:solidFill>
              </a:rPr>
              <a:t>طرق تكاثر الفطريات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تكلمن في المحاضرة السابقة عن:-</a:t>
            </a:r>
          </a:p>
          <a:p>
            <a:pPr>
              <a:buNone/>
            </a:pPr>
            <a:r>
              <a:rPr lang="ar-IQ" dirty="0" smtClean="0">
                <a:solidFill>
                  <a:srgbClr val="C00000"/>
                </a:solidFill>
              </a:rPr>
              <a:t>-تركيب جسم الفطريات</a:t>
            </a:r>
          </a:p>
          <a:p>
            <a:pPr>
              <a:buNone/>
            </a:pPr>
            <a:r>
              <a:rPr lang="ar-IQ" dirty="0" smtClean="0">
                <a:solidFill>
                  <a:srgbClr val="00B0F0"/>
                </a:solidFill>
              </a:rPr>
              <a:t>-مكونات جدار الخلية الفطرية</a:t>
            </a:r>
          </a:p>
          <a:p>
            <a:pPr>
              <a:buNone/>
            </a:pPr>
            <a:r>
              <a:rPr lang="ar-IQ" dirty="0" smtClean="0">
                <a:solidFill>
                  <a:srgbClr val="C00000"/>
                </a:solidFill>
              </a:rPr>
              <a:t>-طرق معيشة الفطريات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00B050"/>
                </a:solidFill>
              </a:rPr>
              <a:t>تكاثر الفطريات </a:t>
            </a:r>
            <a:r>
              <a:rPr lang="en-US" dirty="0" smtClean="0">
                <a:solidFill>
                  <a:srgbClr val="00B050"/>
                </a:solidFill>
              </a:rPr>
              <a:t>Reproduction of fungi</a:t>
            </a:r>
            <a:endParaRPr lang="ar-IQ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تتكاثر الفطريات بطريقتين هما:-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0070C0"/>
                </a:solidFill>
              </a:rPr>
              <a:t>1-Asexual reproduction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0070C0"/>
                </a:solidFill>
              </a:rPr>
              <a:t>2-Sexual </a:t>
            </a:r>
            <a:r>
              <a:rPr lang="en-US" dirty="0" smtClean="0">
                <a:solidFill>
                  <a:srgbClr val="0070C0"/>
                </a:solidFill>
              </a:rPr>
              <a:t>reproduction</a:t>
            </a:r>
          </a:p>
          <a:p>
            <a:pPr marL="0" indent="0">
              <a:buNone/>
            </a:pPr>
            <a:r>
              <a:rPr lang="ar-IQ" dirty="0" smtClean="0"/>
              <a:t>*التكثر </a:t>
            </a:r>
            <a:r>
              <a:rPr lang="ar-IQ" dirty="0" err="1" smtClean="0"/>
              <a:t>اللاجنسي</a:t>
            </a:r>
            <a:r>
              <a:rPr lang="ar-IQ" dirty="0" smtClean="0"/>
              <a:t>:-تكوين وحدات تكاثرية دون اندماج نووي او اتحاد بين الخلايا-ويتم بعدة طرق هي:-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389780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طرق التكاثر </a:t>
            </a:r>
            <a:r>
              <a:rPr lang="ar-IQ" dirty="0" err="1" smtClean="0"/>
              <a:t>اللاجنسي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1-التفتت او التجزؤ</a:t>
            </a:r>
            <a:r>
              <a:rPr lang="en-US" dirty="0" smtClean="0">
                <a:solidFill>
                  <a:srgbClr val="C00000"/>
                </a:solidFill>
              </a:rPr>
              <a:t>Fragmentation</a:t>
            </a:r>
          </a:p>
          <a:p>
            <a:pPr marL="0" indent="0">
              <a:buNone/>
            </a:pPr>
            <a:r>
              <a:rPr lang="ar-IQ" dirty="0" smtClean="0"/>
              <a:t>كل جزء يعطي غزل فطري جديد- او انفصال خلايا كاملة –كل خلية تسمى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odium</a:t>
            </a:r>
            <a:r>
              <a:rPr lang="ar-IQ" dirty="0" smtClean="0"/>
              <a:t>او </a:t>
            </a:r>
            <a:r>
              <a:rPr lang="en-US" dirty="0" err="1" smtClean="0">
                <a:solidFill>
                  <a:srgbClr val="00B050"/>
                </a:solidFill>
              </a:rPr>
              <a:t>arthrospore</a:t>
            </a:r>
            <a:r>
              <a:rPr lang="ar-IQ" dirty="0" smtClean="0"/>
              <a:t>-اذا كانت محاطة </a:t>
            </a:r>
            <a:r>
              <a:rPr lang="ar-IQ" dirty="0" err="1" smtClean="0"/>
              <a:t>بجدارسميك</a:t>
            </a:r>
            <a:r>
              <a:rPr lang="ar-IQ" dirty="0" smtClean="0"/>
              <a:t> تسمى </a:t>
            </a:r>
            <a:r>
              <a:rPr lang="en-US" dirty="0" err="1" smtClean="0">
                <a:solidFill>
                  <a:srgbClr val="0070C0"/>
                </a:solidFill>
              </a:rPr>
              <a:t>chlamydospore</a:t>
            </a:r>
            <a:r>
              <a:rPr lang="ar-IQ" dirty="0" smtClean="0"/>
              <a:t> وهي طريق شائعة في المختبرات.</a:t>
            </a:r>
          </a:p>
          <a:p>
            <a:pPr marL="0" indent="0">
              <a:buNone/>
            </a:pPr>
            <a:r>
              <a:rPr lang="ar-IQ" dirty="0" smtClean="0"/>
              <a:t>2-الانشطار </a:t>
            </a:r>
            <a:r>
              <a:rPr lang="en-US" dirty="0" smtClean="0">
                <a:solidFill>
                  <a:srgbClr val="C00000"/>
                </a:solidFill>
              </a:rPr>
              <a:t>fission</a:t>
            </a:r>
            <a:r>
              <a:rPr lang="ar-IQ" dirty="0" smtClean="0"/>
              <a:t>كما في الخمائر</a:t>
            </a:r>
          </a:p>
          <a:p>
            <a:pPr marL="0" indent="0">
              <a:buNone/>
            </a:pPr>
            <a:r>
              <a:rPr lang="ar-IQ" dirty="0" smtClean="0"/>
              <a:t>3-التبرعم</a:t>
            </a:r>
            <a:r>
              <a:rPr lang="en-US" dirty="0" smtClean="0">
                <a:solidFill>
                  <a:srgbClr val="C00000"/>
                </a:solidFill>
              </a:rPr>
              <a:t>Budding</a:t>
            </a:r>
            <a:r>
              <a:rPr lang="ar-IQ" dirty="0" smtClean="0"/>
              <a:t>كما في الخمائر</a:t>
            </a:r>
          </a:p>
          <a:p>
            <a:pPr marL="0" indent="0">
              <a:buNone/>
            </a:pPr>
            <a:r>
              <a:rPr lang="ar-IQ" dirty="0" smtClean="0"/>
              <a:t>4-تكوين السبورات</a:t>
            </a:r>
            <a:r>
              <a:rPr lang="en-US" dirty="0" smtClean="0">
                <a:solidFill>
                  <a:srgbClr val="C00000"/>
                </a:solidFill>
              </a:rPr>
              <a:t>spore formation</a:t>
            </a:r>
            <a:endParaRPr lang="ar-IQ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022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انواع السبورات (الابواغ)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اولا:-السبورات </a:t>
            </a:r>
            <a:r>
              <a:rPr lang="ar-IQ" dirty="0" err="1" smtClean="0"/>
              <a:t>الحافظية</a:t>
            </a:r>
            <a:r>
              <a:rPr lang="en-US" dirty="0" err="1" smtClean="0"/>
              <a:t>sporangiospore</a:t>
            </a:r>
            <a:endParaRPr lang="en-US" dirty="0" smtClean="0"/>
          </a:p>
          <a:p>
            <a:pPr marL="0" indent="0">
              <a:buNone/>
            </a:pPr>
            <a:r>
              <a:rPr lang="ar-IQ" dirty="0" smtClean="0"/>
              <a:t>وتقسم الى:-</a:t>
            </a:r>
          </a:p>
          <a:p>
            <a:pPr marL="0" indent="0">
              <a:buNone/>
            </a:pPr>
            <a:r>
              <a:rPr lang="ar-IQ" dirty="0" smtClean="0"/>
              <a:t>أ-سبورات سابحة</a:t>
            </a:r>
            <a:r>
              <a:rPr lang="en-US" dirty="0" smtClean="0">
                <a:solidFill>
                  <a:srgbClr val="FF0000"/>
                </a:solidFill>
              </a:rPr>
              <a:t>Zoospore(motile spore)</a:t>
            </a:r>
          </a:p>
          <a:p>
            <a:pPr marL="0" indent="0">
              <a:buNone/>
            </a:pPr>
            <a:r>
              <a:rPr lang="ar-IQ" dirty="0" smtClean="0"/>
              <a:t>كما في الاجناس </a:t>
            </a:r>
            <a:r>
              <a:rPr lang="en-US" i="1" dirty="0" err="1" smtClean="0"/>
              <a:t>Pythium</a:t>
            </a:r>
            <a:r>
              <a:rPr lang="ar-IQ" dirty="0" smtClean="0"/>
              <a:t>و</a:t>
            </a:r>
            <a:r>
              <a:rPr lang="en-US" i="1" dirty="0" err="1" smtClean="0">
                <a:solidFill>
                  <a:srgbClr val="0070C0"/>
                </a:solidFill>
              </a:rPr>
              <a:t>Phytophthora</a:t>
            </a:r>
            <a:r>
              <a:rPr lang="ar-IQ" dirty="0" smtClean="0"/>
              <a:t>التابعة الى </a:t>
            </a:r>
            <a:r>
              <a:rPr lang="en-US" dirty="0" err="1" smtClean="0"/>
              <a:t>Oomycetes</a:t>
            </a:r>
            <a:endParaRPr lang="en-US" dirty="0" smtClean="0"/>
          </a:p>
          <a:p>
            <a:pPr marL="0" indent="0">
              <a:buNone/>
            </a:pPr>
            <a:r>
              <a:rPr lang="ar-IQ" dirty="0" smtClean="0"/>
              <a:t>2-سبورات غير متحركة</a:t>
            </a:r>
            <a:r>
              <a:rPr lang="en-US" dirty="0" err="1" smtClean="0">
                <a:solidFill>
                  <a:srgbClr val="FF0000"/>
                </a:solidFill>
              </a:rPr>
              <a:t>aplanospore</a:t>
            </a:r>
            <a:r>
              <a:rPr lang="ar-IQ" dirty="0" smtClean="0"/>
              <a:t>كما في</a:t>
            </a:r>
            <a:r>
              <a:rPr lang="en-US" i="1" dirty="0" err="1" smtClean="0">
                <a:solidFill>
                  <a:srgbClr val="0070C0"/>
                </a:solidFill>
              </a:rPr>
              <a:t>Mucor</a:t>
            </a:r>
            <a:r>
              <a:rPr lang="en-US" dirty="0" smtClean="0"/>
              <a:t>--</a:t>
            </a:r>
            <a:r>
              <a:rPr lang="en-US" i="1" dirty="0" err="1" smtClean="0">
                <a:solidFill>
                  <a:srgbClr val="0070C0"/>
                </a:solidFill>
              </a:rPr>
              <a:t>Rhizopus</a:t>
            </a:r>
            <a:endParaRPr lang="ar-IQ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556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ثانيا:-السبورات </a:t>
            </a:r>
            <a:r>
              <a:rPr lang="ar-IQ" dirty="0" err="1" smtClean="0"/>
              <a:t>الكونيدية</a:t>
            </a:r>
            <a:r>
              <a:rPr lang="en-US" dirty="0" err="1" smtClean="0">
                <a:solidFill>
                  <a:srgbClr val="C00000"/>
                </a:solidFill>
              </a:rPr>
              <a:t>conidiospore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IQ" dirty="0" smtClean="0"/>
              <a:t>وهي سبورات </a:t>
            </a:r>
            <a:r>
              <a:rPr lang="ar-IQ" dirty="0" err="1" smtClean="0"/>
              <a:t>لاجنسية</a:t>
            </a:r>
            <a:r>
              <a:rPr lang="ar-IQ" dirty="0" smtClean="0"/>
              <a:t> تتكون خارجيا على الغزل الفطري ومحمولة على حوامل </a:t>
            </a:r>
            <a:r>
              <a:rPr lang="ar-IQ" dirty="0" err="1" smtClean="0"/>
              <a:t>كونيدية</a:t>
            </a:r>
            <a:r>
              <a:rPr lang="ar-IQ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conidiophore</a:t>
            </a:r>
          </a:p>
          <a:p>
            <a:pPr marL="0" indent="0">
              <a:buNone/>
            </a:pPr>
            <a:r>
              <a:rPr lang="ar-IQ" dirty="0" smtClean="0"/>
              <a:t>يوجد من حوامل </a:t>
            </a:r>
            <a:r>
              <a:rPr lang="ar-IQ" dirty="0" err="1" smtClean="0"/>
              <a:t>الكونيديات</a:t>
            </a:r>
            <a:r>
              <a:rPr lang="ar-IQ" dirty="0" smtClean="0"/>
              <a:t> نوعين هما:-</a:t>
            </a:r>
          </a:p>
          <a:p>
            <a:pPr marL="0" indent="0">
              <a:buNone/>
            </a:pPr>
            <a:r>
              <a:rPr lang="ar-IQ" dirty="0" smtClean="0"/>
              <a:t>أ- حوامل مفردة</a:t>
            </a:r>
            <a:r>
              <a:rPr lang="en-US" dirty="0" smtClean="0">
                <a:solidFill>
                  <a:srgbClr val="C00000"/>
                </a:solidFill>
              </a:rPr>
              <a:t>single </a:t>
            </a:r>
            <a:r>
              <a:rPr lang="en-US" dirty="0" err="1" smtClean="0">
                <a:solidFill>
                  <a:srgbClr val="C00000"/>
                </a:solidFill>
              </a:rPr>
              <a:t>conidiophre</a:t>
            </a:r>
            <a:r>
              <a:rPr lang="ar-IQ" dirty="0" smtClean="0"/>
              <a:t>كما في الفطر</a:t>
            </a:r>
            <a:r>
              <a:rPr lang="en-US" i="1" dirty="0" err="1" smtClean="0">
                <a:solidFill>
                  <a:srgbClr val="0070C0"/>
                </a:solidFill>
              </a:rPr>
              <a:t>Alternaria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spp</a:t>
            </a:r>
            <a:r>
              <a:rPr lang="ar-IQ" dirty="0" smtClean="0"/>
              <a:t>و </a:t>
            </a:r>
            <a:r>
              <a:rPr lang="en-US" i="1" dirty="0" smtClean="0">
                <a:solidFill>
                  <a:srgbClr val="0070C0"/>
                </a:solidFill>
              </a:rPr>
              <a:t>Botrytis  </a:t>
            </a:r>
            <a:r>
              <a:rPr lang="en-US" i="1" dirty="0" err="1" smtClean="0">
                <a:solidFill>
                  <a:srgbClr val="0070C0"/>
                </a:solidFill>
              </a:rPr>
              <a:t>spp</a:t>
            </a:r>
            <a:endParaRPr lang="ar-IQ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2152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د. محمد عامر\fungi pecture\New Picture (109).bm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979712" y="1600200"/>
            <a:ext cx="5616623" cy="4525963"/>
          </a:xfrm>
        </p:spPr>
      </p:pic>
    </p:spTree>
    <p:extLst>
      <p:ext uri="{BB962C8B-B14F-4D97-AF65-F5344CB8AC3E}">
        <p14:creationId xmlns:p14="http://schemas.microsoft.com/office/powerpoint/2010/main" xmlns="" val="456662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2-حوامل مركبة</a:t>
            </a:r>
            <a:r>
              <a:rPr lang="en-US" dirty="0" smtClean="0">
                <a:solidFill>
                  <a:srgbClr val="FF0000"/>
                </a:solidFill>
              </a:rPr>
              <a:t>compound </a:t>
            </a:r>
            <a:r>
              <a:rPr lang="en-US" dirty="0" err="1" smtClean="0">
                <a:solidFill>
                  <a:srgbClr val="FF0000"/>
                </a:solidFill>
              </a:rPr>
              <a:t>conidiophre</a:t>
            </a:r>
            <a:r>
              <a:rPr lang="ar-IQ" dirty="0" err="1" smtClean="0"/>
              <a:t>وتاخذ</a:t>
            </a:r>
            <a:r>
              <a:rPr lang="ar-IQ" dirty="0" smtClean="0"/>
              <a:t> عدة اشكال هي:-</a:t>
            </a:r>
          </a:p>
          <a:p>
            <a:pPr marL="0" indent="0">
              <a:buNone/>
            </a:pPr>
            <a:r>
              <a:rPr lang="ar-IQ" dirty="0" smtClean="0"/>
              <a:t>أ-الظفير </a:t>
            </a:r>
            <a:r>
              <a:rPr lang="ar-IQ" dirty="0" err="1" smtClean="0"/>
              <a:t>الكونيدية</a:t>
            </a:r>
            <a:r>
              <a:rPr lang="en-US" dirty="0" err="1" smtClean="0">
                <a:solidFill>
                  <a:srgbClr val="0070C0"/>
                </a:solidFill>
              </a:rPr>
              <a:t>synnema</a:t>
            </a:r>
            <a:r>
              <a:rPr lang="ar-IQ" dirty="0" smtClean="0"/>
              <a:t>كما في الفطر</a:t>
            </a:r>
            <a:r>
              <a:rPr lang="en-US" i="1" dirty="0" err="1" smtClean="0">
                <a:solidFill>
                  <a:srgbClr val="0070C0"/>
                </a:solidFill>
              </a:rPr>
              <a:t>Graphium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spp</a:t>
            </a:r>
            <a:endParaRPr lang="en-US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ar-IQ" i="1" dirty="0" smtClean="0"/>
              <a:t>ب-الوسادة السبورية</a:t>
            </a:r>
            <a:r>
              <a:rPr lang="en-US" dirty="0" err="1" smtClean="0">
                <a:solidFill>
                  <a:srgbClr val="92D050"/>
                </a:solidFill>
              </a:rPr>
              <a:t>sporodochium</a:t>
            </a:r>
            <a:r>
              <a:rPr lang="ar-IQ" dirty="0" smtClean="0">
                <a:solidFill>
                  <a:srgbClr val="0070C0"/>
                </a:solidFill>
              </a:rPr>
              <a:t>تستند </a:t>
            </a:r>
            <a:r>
              <a:rPr lang="ar-IQ" dirty="0" smtClean="0">
                <a:solidFill>
                  <a:srgbClr val="0070C0"/>
                </a:solidFill>
              </a:rPr>
              <a:t>على جزء قاعدي يسمى</a:t>
            </a:r>
            <a:r>
              <a:rPr lang="en-US" dirty="0" err="1" smtClean="0">
                <a:solidFill>
                  <a:srgbClr val="92D050"/>
                </a:solidFill>
              </a:rPr>
              <a:t>Stroma</a:t>
            </a:r>
            <a:r>
              <a:rPr lang="ar-IQ" dirty="0" smtClean="0">
                <a:solidFill>
                  <a:srgbClr val="0070C0"/>
                </a:solidFill>
              </a:rPr>
              <a:t>كما في الفطر</a:t>
            </a:r>
            <a:r>
              <a:rPr lang="en-US" i="1" dirty="0" err="1" smtClean="0">
                <a:solidFill>
                  <a:srgbClr val="92D050"/>
                </a:solidFill>
              </a:rPr>
              <a:t>Fusarium</a:t>
            </a:r>
            <a:r>
              <a:rPr lang="en-US" i="1" dirty="0" smtClean="0">
                <a:solidFill>
                  <a:srgbClr val="92D050"/>
                </a:solidFill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</a:rPr>
              <a:t>spp</a:t>
            </a:r>
            <a:endParaRPr lang="en-US" i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ar-IQ" dirty="0" smtClean="0"/>
              <a:t>ج-</a:t>
            </a:r>
            <a:r>
              <a:rPr lang="ar-IQ" dirty="0" err="1" smtClean="0"/>
              <a:t>الكويمة</a:t>
            </a:r>
            <a:r>
              <a:rPr lang="ar-IQ" dirty="0" smtClean="0"/>
              <a:t> </a:t>
            </a:r>
            <a:r>
              <a:rPr lang="ar-IQ" dirty="0" err="1" smtClean="0"/>
              <a:t>الكونيدية</a:t>
            </a:r>
            <a:r>
              <a:rPr lang="ar-IQ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Acervulus</a:t>
            </a:r>
            <a:r>
              <a:rPr lang="ar-IQ" dirty="0" smtClean="0">
                <a:solidFill>
                  <a:srgbClr val="0070C0"/>
                </a:solidFill>
              </a:rPr>
              <a:t>كما في</a:t>
            </a:r>
            <a:r>
              <a:rPr lang="en-US" i="1" dirty="0" err="1" smtClean="0">
                <a:solidFill>
                  <a:srgbClr val="C00000"/>
                </a:solidFill>
              </a:rPr>
              <a:t>Cercospora</a:t>
            </a:r>
            <a:endParaRPr lang="en-US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IQ" dirty="0" smtClean="0"/>
              <a:t>د- </a:t>
            </a:r>
            <a:r>
              <a:rPr lang="ar-IQ" dirty="0" err="1" smtClean="0"/>
              <a:t>البكنيدية</a:t>
            </a:r>
            <a:r>
              <a:rPr lang="en-US" dirty="0"/>
              <a:t> </a:t>
            </a:r>
            <a:r>
              <a:rPr lang="ar-IQ" dirty="0"/>
              <a:t> </a:t>
            </a:r>
            <a:r>
              <a:rPr lang="ar-IQ" dirty="0" smtClean="0">
                <a:solidFill>
                  <a:srgbClr val="0070C0"/>
                </a:solidFill>
              </a:rPr>
              <a:t>كما في الفطر</a:t>
            </a:r>
            <a:r>
              <a:rPr lang="en-US" i="1" dirty="0" err="1" smtClean="0">
                <a:solidFill>
                  <a:srgbClr val="0070C0"/>
                </a:solidFill>
              </a:rPr>
              <a:t>Phoma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ar-IQ" dirty="0" smtClean="0">
                <a:solidFill>
                  <a:srgbClr val="0070C0"/>
                </a:solidFill>
              </a:rPr>
              <a:t>و</a:t>
            </a:r>
            <a:r>
              <a:rPr lang="en-US" i="1" dirty="0" err="1" smtClean="0">
                <a:solidFill>
                  <a:srgbClr val="0070C0"/>
                </a:solidFill>
              </a:rPr>
              <a:t>Ascochyta</a:t>
            </a:r>
            <a:endParaRPr lang="ar-IQ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906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561662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88600279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223</Words>
  <Application>Microsoft Office PowerPoint</Application>
  <PresentationFormat>عرض على الشاشة (3:4)‏</PresentationFormat>
  <Paragraphs>31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طرق تكاثر الفطريات</vt:lpstr>
      <vt:lpstr>تكاثر الفطريات Reproduction of fungi</vt:lpstr>
      <vt:lpstr>طرق التكاثر اللاجنسي</vt:lpstr>
      <vt:lpstr>انواع السبورات (الابواغ)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تكاثر الفطريات Reproduction of fungi</dc:title>
  <dc:creator>almasar</dc:creator>
  <cp:lastModifiedBy>s0o</cp:lastModifiedBy>
  <cp:revision>25</cp:revision>
  <dcterms:created xsi:type="dcterms:W3CDTF">2017-10-25T13:24:20Z</dcterms:created>
  <dcterms:modified xsi:type="dcterms:W3CDTF">2019-09-23T16:25:50Z</dcterms:modified>
</cp:coreProperties>
</file>